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6" r:id="rId1"/>
  </p:sldMasterIdLst>
  <p:notesMasterIdLst>
    <p:notesMasterId r:id="rId12"/>
  </p:notesMasterIdLst>
  <p:sldIdLst>
    <p:sldId id="256" r:id="rId2"/>
    <p:sldId id="266" r:id="rId3"/>
    <p:sldId id="267" r:id="rId4"/>
    <p:sldId id="259" r:id="rId5"/>
    <p:sldId id="258" r:id="rId6"/>
    <p:sldId id="265" r:id="rId7"/>
    <p:sldId id="268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7"/>
  </p:normalViewPr>
  <p:slideViewPr>
    <p:cSldViewPr snapToGrid="0">
      <p:cViewPr>
        <p:scale>
          <a:sx n="100" d="100"/>
          <a:sy n="100" d="100"/>
        </p:scale>
        <p:origin x="90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561DA-A526-A744-818C-3589D9169702}" type="datetimeFigureOut">
              <a:rPr lang="en-US" smtClean="0"/>
              <a:t>5/28/24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B92D3-87D1-C845-97FF-6BB8BE0E7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587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B92D3-87D1-C845-97FF-6BB8BE0E77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2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B92D3-87D1-C845-97FF-6BB8BE0E77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89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715E-07CA-6A16-B406-69D9E408B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939053-9066-267B-8D72-3F874E0DDB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8D25C-A9EA-4B18-C945-11C7E1486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36A2-5527-A644-BBAE-9D2FCC0E4D16}" type="datetime1">
              <a:rPr lang="en-US" smtClean="0"/>
              <a:t>5/28/24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4ABC5-0C65-5B1D-A2D5-CA99EEFEE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B3600-C922-0E46-00A5-A88CE495C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90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5494E-774C-149B-DC01-40EC8458D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06C6E-CA54-8400-2224-D64C9478A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8512C-AAD8-1309-9A1C-2F5977790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6AB3-7080-754F-AD75-B49004AFBDCB}" type="datetime1">
              <a:rPr lang="en-US" smtClean="0"/>
              <a:t>5/28/24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59156-9FA6-049E-9A69-ABF948048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0E68-AB52-F77B-E36D-E3C182A39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33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D761F-33DC-1C34-6D38-3BCC9B06A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FCAF9-4D33-B890-5703-C2A7FEF19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B30D7-85BF-98D6-C52D-F4A52F07F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DE6F4-8C05-5B4D-BFB8-F9DDBFE681E8}" type="datetime1">
              <a:rPr lang="en-US" smtClean="0"/>
              <a:t>5/28/24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2FD5A-4459-D59F-E56F-DA41E99BA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C1E8A-6614-1D7C-A619-69E6AD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00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1B3C6-6ACA-5F84-4716-D2CA3862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2053E-0DD3-7628-A55C-36BAFEF54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BC1A93-61BE-2BAF-3FEE-52B6B759D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448EF5-339B-F50F-62F9-E17A59169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BFD39-DB54-EA4A-951C-A1C862BB8948}" type="datetime1">
              <a:rPr lang="en-US" smtClean="0"/>
              <a:t>5/28/24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B4711A-2602-14F2-6E39-43D87C067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D35E5-904E-C194-B10E-A12B95A92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23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1C043-D65E-CFF4-0777-DE665DFD8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83BEDC-0A51-242E-942F-BEF76F547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19E548-D012-B108-8F87-A699255AE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C7596-29B5-C9C6-9973-B84561E482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46C8D6-3DF8-E81B-E6EE-1A1DA72A32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19DDA2-22D9-C183-CF32-D3E102A5F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AC364-C793-4343-AC2C-6FC32F83F861}" type="datetime1">
              <a:rPr lang="en-US" smtClean="0"/>
              <a:t>5/28/24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760824-41A2-2228-E118-142674DDD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DCE982-4FAA-6E6F-4E41-AD456B29F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9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0E949-E578-19B6-9D48-0D43EE930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7F7858-525B-18A2-6ABC-32FFB6F7A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F233-D8DC-D146-9B6B-7DC050F4CE68}" type="datetime1">
              <a:rPr lang="en-US" smtClean="0"/>
              <a:t>5/28/24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952AA3-9725-E35E-59CC-B7D62D099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E0C110-A1F6-18E8-C271-F9EBF4C05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145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21AD00-7612-7B8C-D153-CF037518E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0878-31C1-AA44-8201-13E9C01251EA}" type="datetime1">
              <a:rPr lang="en-US" smtClean="0"/>
              <a:t>5/28/24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C7F866-9C70-AB97-9F05-8A5B457B5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23DE1-D5E4-33F2-2C27-D99B62366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73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87AE9-855A-DAEC-7F4E-D023D88A8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1CA00-34C1-D375-AF6C-63F6DEB26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F7B4C-9268-346A-EFB3-91A6E3763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B5BAFB-2C80-2635-22D2-8C04CACC1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DE1B0-1F65-7640-B38A-E9FFCB59AC05}" type="datetime1">
              <a:rPr lang="en-US" smtClean="0"/>
              <a:t>5/28/24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B39E8-18C5-1B01-B435-E896F7733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15E78-7838-BD86-1CEB-BA4D3EBD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21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0D04-39DF-253A-624A-BC862B582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BD7E38-5099-8626-70FA-C856581363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63C1A-C50F-5B5A-27B4-C671A674D8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9BCC7B-A4D1-902F-3C20-741BF2116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CC671-5B19-1B4D-B6A5-BECB625D3143}" type="datetime1">
              <a:rPr lang="en-US" smtClean="0"/>
              <a:t>5/28/24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378ED8-6799-B8B3-CFA6-7CA174266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118D9-F269-9367-8947-D926FB31A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24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62BFC-DBA7-D0C5-C796-4E6CB5446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57695-DA79-3832-591D-C0C6DA64A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D6120-1C08-5610-D99C-DEF52CD7C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8BD3-16A7-B84C-8AE4-79C0AC39F1BD}" type="datetime1">
              <a:rPr lang="en-US" smtClean="0"/>
              <a:t>5/28/24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82A65-4F18-A80E-EB71-BB9DCF71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C41D2-700D-3050-67CF-A65210875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64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78487F-2AC1-1533-417E-1A56BD090C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D7CC95-C815-BFB1-A24B-AEF1DB4DA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74F7E-862A-3058-6E93-99BA1B9EB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038A-4916-2F4A-9FE9-F6B87F73D982}" type="datetime1">
              <a:rPr lang="en-US" smtClean="0"/>
              <a:t>5/28/24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549BD-2415-FD3F-287E-92926A501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23D13-E3AB-8DEF-1A50-02881C6C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16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C7DD10-F60D-31FD-7906-DA36218E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59786-4A66-491F-E019-4F5803A1F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AE40D-C0ED-DD07-21C6-AD3A8CA40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538507-7BF1-A94E-8EB7-114483CD4B6F}" type="datetime1">
              <a:rPr lang="en-US" smtClean="0"/>
              <a:t>5/28/24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BBE34-9D40-7A7C-C220-93E658BCA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96788-5AC5-E2FA-D8A2-68F1E8E4D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9F35AA-6DC8-F445-9307-322CF53FB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1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79066-D4CD-4E75-F421-7D729FF653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Efficacy and safety of </a:t>
            </a:r>
            <a:r>
              <a:rPr lang="en-US" sz="4400" b="1" u="sng" dirty="0" err="1"/>
              <a:t>edoxaban</a:t>
            </a:r>
            <a:r>
              <a:rPr lang="en-US" sz="4400" b="1" u="sng" dirty="0"/>
              <a:t> vs. warfarin in combination with aspirin</a:t>
            </a:r>
            <a:r>
              <a:rPr lang="en-US" sz="4400" b="1" dirty="0"/>
              <a:t> in atrial fibrillation patients: Analysis from the ENGAGE AF-TIMI 48 trial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0C3096-FEDE-4837-A9B1-6E130B5C42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46736"/>
            <a:ext cx="9144000" cy="1655762"/>
          </a:xfrm>
        </p:spPr>
        <p:txBody>
          <a:bodyPr/>
          <a:lstStyle/>
          <a:p>
            <a:r>
              <a:rPr lang="en-US" dirty="0"/>
              <a:t>Tyler Butsch, PhD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6955A-34E4-F52F-0E03-3E4BA22B6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1</a:t>
            </a:fld>
            <a:endParaRPr lang="en-US"/>
          </a:p>
        </p:txBody>
      </p:sp>
      <p:pic>
        <p:nvPicPr>
          <p:cNvPr id="2050" name="Picture 2" descr="Davos Cardiology Update 2013">
            <a:extLst>
              <a:ext uri="{FF2B5EF4-FFF2-40B4-BE49-F238E27FC236}">
                <a16:creationId xmlns:a16="http://schemas.microsoft.com/office/drawing/2014/main" id="{CF395C6B-0393-DB21-40A4-2E7A4A4E3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487" y="5396970"/>
            <a:ext cx="2359026" cy="126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049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CE295-531B-4254-CE8C-D0AA002F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Management of atrial fibrillation (AF)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98914-CBF5-0395-B690-66EC89A81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744" y="1655628"/>
            <a:ext cx="11818512" cy="3354254"/>
          </a:xfrm>
        </p:spPr>
        <p:txBody>
          <a:bodyPr>
            <a:normAutofit/>
          </a:bodyPr>
          <a:lstStyle/>
          <a:p>
            <a:r>
              <a:rPr lang="en-US" dirty="0"/>
              <a:t>Nonvalvular AF is a common heart arrythmia that </a:t>
            </a:r>
            <a:r>
              <a:rPr lang="en-US" b="1" u="sng" dirty="0">
                <a:solidFill>
                  <a:srgbClr val="FF0000"/>
                </a:solidFill>
              </a:rPr>
              <a:t>increases stroke or systemic embolic event (stroke/SEE) risk</a:t>
            </a:r>
          </a:p>
          <a:p>
            <a:pPr marL="0" indent="0">
              <a:buNone/>
            </a:pPr>
            <a:endParaRPr lang="en-US" b="1" u="sng" dirty="0">
              <a:solidFill>
                <a:srgbClr val="FF0000"/>
              </a:solidFill>
            </a:endParaRPr>
          </a:p>
          <a:p>
            <a:r>
              <a:rPr lang="en-US" dirty="0"/>
              <a:t>Warfarin is commonly prescribed to reduce risk of stroke/SEE</a:t>
            </a:r>
          </a:p>
          <a:p>
            <a:endParaRPr lang="en-US" dirty="0"/>
          </a:p>
          <a:p>
            <a:r>
              <a:rPr lang="en-US" dirty="0"/>
              <a:t>However, warfarin has downsides… </a:t>
            </a: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A6169-C9E5-4330-AB9F-A7CBC06C3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2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615708-B2E2-231D-D434-86B9AFAFEB01}"/>
              </a:ext>
            </a:extLst>
          </p:cNvPr>
          <p:cNvSpPr txBox="1"/>
          <p:nvPr/>
        </p:nvSpPr>
        <p:spPr>
          <a:xfrm>
            <a:off x="1300768" y="4835392"/>
            <a:ext cx="416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Increased bleeding risk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Slow acting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High variability in effects  </a:t>
            </a:r>
          </a:p>
          <a:p>
            <a:r>
              <a:rPr lang="en-US" sz="2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482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 red object on a black background&#10;&#10;Description automatically generated">
            <a:extLst>
              <a:ext uri="{FF2B5EF4-FFF2-40B4-BE49-F238E27FC236}">
                <a16:creationId xmlns:a16="http://schemas.microsoft.com/office/drawing/2014/main" id="{64E75501-F385-9E0E-C792-6FFAD5B9BD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37" t="23386" r="27380" b="58716"/>
          <a:stretch/>
        </p:blipFill>
        <p:spPr>
          <a:xfrm>
            <a:off x="8472622" y="4965713"/>
            <a:ext cx="1576526" cy="973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ADD53B-15E2-0BB8-91A1-A36A75FB1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7341"/>
            <a:ext cx="12192000" cy="1325563"/>
          </a:xfrm>
        </p:spPr>
        <p:txBody>
          <a:bodyPr/>
          <a:lstStyle/>
          <a:p>
            <a:pPr algn="ctr"/>
            <a:r>
              <a:rPr lang="en-US" dirty="0" err="1"/>
              <a:t>Edoxaban</a:t>
            </a:r>
            <a:r>
              <a:rPr lang="en-US" dirty="0"/>
              <a:t> is a promising potential alternative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A04DB3-1D09-D777-D4B0-09D140DB4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A3A99F-0618-4E1E-EC6D-F07E9F1E23A1}"/>
              </a:ext>
            </a:extLst>
          </p:cNvPr>
          <p:cNvSpPr txBox="1"/>
          <p:nvPr/>
        </p:nvSpPr>
        <p:spPr>
          <a:xfrm>
            <a:off x="1012745" y="2752691"/>
            <a:ext cx="4082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Direct factor </a:t>
            </a:r>
            <a:r>
              <a:rPr lang="en-US" sz="2000" dirty="0" err="1"/>
              <a:t>Xa</a:t>
            </a:r>
            <a:r>
              <a:rPr lang="en-US" sz="2000" dirty="0"/>
              <a:t> (</a:t>
            </a:r>
            <a:r>
              <a:rPr lang="en-US" sz="2000" dirty="0" err="1"/>
              <a:t>FXa</a:t>
            </a:r>
            <a:r>
              <a:rPr lang="en-US" sz="2000" dirty="0"/>
              <a:t>) inhibitor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EEEB6E8-72D0-85D6-24C0-14C8E21A3DA2}"/>
              </a:ext>
            </a:extLst>
          </p:cNvPr>
          <p:cNvSpPr/>
          <p:nvPr/>
        </p:nvSpPr>
        <p:spPr>
          <a:xfrm>
            <a:off x="6276064" y="2654815"/>
            <a:ext cx="1313645" cy="5795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FXa</a:t>
            </a:r>
            <a:endParaRPr lang="en-US" b="1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9789DD9-014B-C32D-DBBC-90EF21AFDB6C}"/>
              </a:ext>
            </a:extLst>
          </p:cNvPr>
          <p:cNvSpPr/>
          <p:nvPr/>
        </p:nvSpPr>
        <p:spPr>
          <a:xfrm>
            <a:off x="8130622" y="2654814"/>
            <a:ext cx="2228045" cy="57954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prothrombin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575496-686D-E5BE-648C-5F2F44BFA7FF}"/>
              </a:ext>
            </a:extLst>
          </p:cNvPr>
          <p:cNvCxnSpPr/>
          <p:nvPr/>
        </p:nvCxnSpPr>
        <p:spPr>
          <a:xfrm>
            <a:off x="8929112" y="2410115"/>
            <a:ext cx="0" cy="1059287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9C87D5A6-881E-BF99-8A8E-8A30A7C7D436}"/>
              </a:ext>
            </a:extLst>
          </p:cNvPr>
          <p:cNvSpPr/>
          <p:nvPr/>
        </p:nvSpPr>
        <p:spPr>
          <a:xfrm>
            <a:off x="8130622" y="3924542"/>
            <a:ext cx="2228045" cy="57954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prothrombin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169CF1E-275E-2F6C-E91B-6A9C3326C082}"/>
              </a:ext>
            </a:extLst>
          </p:cNvPr>
          <p:cNvCxnSpPr/>
          <p:nvPr/>
        </p:nvCxnSpPr>
        <p:spPr>
          <a:xfrm>
            <a:off x="9244644" y="3361542"/>
            <a:ext cx="0" cy="4169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2E011B1-2F5E-35B1-727D-8CD182D88DE6}"/>
              </a:ext>
            </a:extLst>
          </p:cNvPr>
          <p:cNvSpPr/>
          <p:nvPr/>
        </p:nvSpPr>
        <p:spPr>
          <a:xfrm>
            <a:off x="8016133" y="3789859"/>
            <a:ext cx="912979" cy="826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doxaban - Wikipedia">
            <a:extLst>
              <a:ext uri="{FF2B5EF4-FFF2-40B4-BE49-F238E27FC236}">
                <a16:creationId xmlns:a16="http://schemas.microsoft.com/office/drawing/2014/main" id="{604D7ECF-B8CB-63CB-BDFC-A39333FCB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678" y="3807473"/>
            <a:ext cx="2171700" cy="11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3E42616-168E-8D95-E873-81685EA5572C}"/>
              </a:ext>
            </a:extLst>
          </p:cNvPr>
          <p:cNvCxnSpPr/>
          <p:nvPr/>
        </p:nvCxnSpPr>
        <p:spPr>
          <a:xfrm>
            <a:off x="9245240" y="4682342"/>
            <a:ext cx="0" cy="4169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A267862-85EB-64AB-4BFA-7B681AEC0C5B}"/>
              </a:ext>
            </a:extLst>
          </p:cNvPr>
          <p:cNvGrpSpPr/>
          <p:nvPr/>
        </p:nvGrpSpPr>
        <p:grpSpPr>
          <a:xfrm>
            <a:off x="6792426" y="3361542"/>
            <a:ext cx="297377" cy="416954"/>
            <a:chOff x="1095911" y="3269624"/>
            <a:chExt cx="297377" cy="41695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52D6DCD-3C16-E7CC-A6E7-C4CBA1FC74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4600" y="3269624"/>
              <a:ext cx="0" cy="416954"/>
            </a:xfrm>
            <a:prstGeom prst="line">
              <a:avLst/>
            </a:prstGeom>
            <a:ln w="28575">
              <a:solidFill>
                <a:srgbClr val="FF26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D2AA78C-3947-85CA-D9BA-CB47479B17A1}"/>
                </a:ext>
              </a:extLst>
            </p:cNvPr>
            <p:cNvCxnSpPr>
              <a:cxnSpLocks/>
            </p:cNvCxnSpPr>
            <p:nvPr/>
          </p:nvCxnSpPr>
          <p:spPr>
            <a:xfrm>
              <a:off x="1095911" y="3273649"/>
              <a:ext cx="297377" cy="0"/>
            </a:xfrm>
            <a:prstGeom prst="line">
              <a:avLst/>
            </a:prstGeom>
            <a:ln w="28575">
              <a:solidFill>
                <a:srgbClr val="FF26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45DB6D23-351E-EBE5-D1B3-8751B2F6162B}"/>
              </a:ext>
            </a:extLst>
          </p:cNvPr>
          <p:cNvSpPr txBox="1"/>
          <p:nvPr/>
        </p:nvSpPr>
        <p:spPr>
          <a:xfrm>
            <a:off x="5956865" y="4972063"/>
            <a:ext cx="200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Edoxaban</a:t>
            </a:r>
            <a:endParaRPr lang="en-US" dirty="0"/>
          </a:p>
        </p:txBody>
      </p:sp>
      <p:pic>
        <p:nvPicPr>
          <p:cNvPr id="33" name="Picture 32" descr="A red object on a black background&#10;&#10;Description automatically generated">
            <a:extLst>
              <a:ext uri="{FF2B5EF4-FFF2-40B4-BE49-F238E27FC236}">
                <a16:creationId xmlns:a16="http://schemas.microsoft.com/office/drawing/2014/main" id="{AB02FC1A-17EE-6AEA-9B6C-D228F50FC5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37" t="45314" r="27380" b="37887"/>
          <a:stretch/>
        </p:blipFill>
        <p:spPr>
          <a:xfrm>
            <a:off x="8525073" y="5156729"/>
            <a:ext cx="1576526" cy="91397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7F9B13A-04D7-5041-49C4-74B411EB7382}"/>
              </a:ext>
            </a:extLst>
          </p:cNvPr>
          <p:cNvSpPr txBox="1"/>
          <p:nvPr/>
        </p:nvSpPr>
        <p:spPr>
          <a:xfrm>
            <a:off x="1227547" y="3362000"/>
            <a:ext cx="502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Once daily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Oral administration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</a:t>
            </a:r>
            <a:r>
              <a:rPr lang="en-US" sz="2000" baseline="-25000" dirty="0"/>
              <a:t>1/2</a:t>
            </a:r>
            <a:r>
              <a:rPr lang="en-US" sz="2000" dirty="0"/>
              <a:t> = 10-14 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Fast acting (1-2 h to peak)</a:t>
            </a:r>
          </a:p>
          <a:p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532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3" grpId="0" animBg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EB496-52AC-69A8-5E6A-D70D4EDB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ENGAGE AF-TIMI 48 trial 	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67D17D-85A9-AE3A-7362-A4BC8E8F4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2ADCB8-9D71-EA81-E438-2640B1973F7C}"/>
              </a:ext>
            </a:extLst>
          </p:cNvPr>
          <p:cNvSpPr txBox="1"/>
          <p:nvPr/>
        </p:nvSpPr>
        <p:spPr>
          <a:xfrm>
            <a:off x="0" y="1416676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/>
              <a:t>Goal</a:t>
            </a:r>
            <a:r>
              <a:rPr lang="en-US" sz="2400" dirty="0"/>
              <a:t>: compare efficacy and safety of </a:t>
            </a:r>
            <a:r>
              <a:rPr lang="en-US" sz="2400" dirty="0" err="1"/>
              <a:t>edoxaban</a:t>
            </a:r>
            <a:r>
              <a:rPr lang="en-US" sz="2400" dirty="0"/>
              <a:t> vs. warfarin in AF patients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1172E3-FBDE-6927-7635-12C4D87FD53D}"/>
              </a:ext>
            </a:extLst>
          </p:cNvPr>
          <p:cNvSpPr/>
          <p:nvPr/>
        </p:nvSpPr>
        <p:spPr>
          <a:xfrm>
            <a:off x="508000" y="2501900"/>
            <a:ext cx="3124200" cy="9271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30 mg </a:t>
            </a:r>
            <a:r>
              <a:rPr lang="en-US" sz="2400" b="1" dirty="0" err="1"/>
              <a:t>edoxaban</a:t>
            </a:r>
            <a:endParaRPr lang="en-US" sz="24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838F78-CBAD-3C21-99E3-7E7C34F20A8E}"/>
              </a:ext>
            </a:extLst>
          </p:cNvPr>
          <p:cNvSpPr/>
          <p:nvPr/>
        </p:nvSpPr>
        <p:spPr>
          <a:xfrm>
            <a:off x="4533900" y="2501900"/>
            <a:ext cx="3124200" cy="9271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60 mg </a:t>
            </a:r>
            <a:r>
              <a:rPr lang="en-US" sz="2400" b="1" dirty="0" err="1"/>
              <a:t>edoxaban</a:t>
            </a:r>
            <a:endParaRPr lang="en-US" sz="24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64E22B-9AC3-256C-3405-50BBAD94EC2F}"/>
              </a:ext>
            </a:extLst>
          </p:cNvPr>
          <p:cNvSpPr/>
          <p:nvPr/>
        </p:nvSpPr>
        <p:spPr>
          <a:xfrm>
            <a:off x="8534400" y="2501900"/>
            <a:ext cx="3124200" cy="9271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warfarin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D2F21A-DBB6-BB4C-7DA9-A4F0EDBAFF10}"/>
              </a:ext>
            </a:extLst>
          </p:cNvPr>
          <p:cNvSpPr txBox="1"/>
          <p:nvPr/>
        </p:nvSpPr>
        <p:spPr>
          <a:xfrm>
            <a:off x="1638300" y="3857848"/>
            <a:ext cx="6997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1° Efficacy: stroke/SEE</a:t>
            </a:r>
          </a:p>
          <a:p>
            <a:r>
              <a:rPr lang="en-US" sz="2400" dirty="0"/>
              <a:t>1° Safety: major bleeding (per ISTH guidelines)   </a:t>
            </a:r>
          </a:p>
          <a:p>
            <a:endParaRPr lang="en-US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2F2040-11AE-72F9-9CCA-D4D807227CF5}"/>
              </a:ext>
            </a:extLst>
          </p:cNvPr>
          <p:cNvSpPr txBox="1"/>
          <p:nvPr/>
        </p:nvSpPr>
        <p:spPr>
          <a:xfrm>
            <a:off x="1638300" y="5096505"/>
            <a:ext cx="10553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1° Efficacy: </a:t>
            </a:r>
            <a:r>
              <a:rPr lang="en-US" sz="2400" b="1" dirty="0" err="1">
                <a:solidFill>
                  <a:srgbClr val="00B050"/>
                </a:solidFill>
              </a:rPr>
              <a:t>edoxaban</a:t>
            </a:r>
            <a:r>
              <a:rPr lang="en-US" sz="2400" b="1" dirty="0">
                <a:solidFill>
                  <a:srgbClr val="00B050"/>
                </a:solidFill>
              </a:rPr>
              <a:t> was noninferior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1° Safety: </a:t>
            </a:r>
            <a:r>
              <a:rPr lang="en-US" sz="2400" b="1" dirty="0" err="1">
                <a:solidFill>
                  <a:srgbClr val="00B050"/>
                </a:solidFill>
              </a:rPr>
              <a:t>edoxaban</a:t>
            </a:r>
            <a:r>
              <a:rPr lang="en-US" sz="2400" b="1" dirty="0">
                <a:solidFill>
                  <a:srgbClr val="00B050"/>
                </a:solidFill>
              </a:rPr>
              <a:t> reduced major bleeding risk</a:t>
            </a:r>
          </a:p>
        </p:txBody>
      </p:sp>
    </p:spTree>
    <p:extLst>
      <p:ext uri="{BB962C8B-B14F-4D97-AF65-F5344CB8AC3E}">
        <p14:creationId xmlns:p14="http://schemas.microsoft.com/office/powerpoint/2010/main" val="261927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DDDB4-2726-15C2-98B7-4182AF29B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CAD and other comorbidities are common in AF patients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CCBE6-73A8-63A6-B80C-8E6F4A1B2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AF patients are elderly and the incidence of coronary arterial disease (CAD) is 34%</a:t>
            </a:r>
            <a:r>
              <a:rPr lang="en-US" baseline="30000" dirty="0"/>
              <a:t>1</a:t>
            </a:r>
            <a:r>
              <a:rPr lang="en-US" dirty="0"/>
              <a:t>.</a:t>
            </a:r>
          </a:p>
          <a:p>
            <a:r>
              <a:rPr lang="en-US" dirty="0"/>
              <a:t>CAD is typically treated with antiplatelet agents, such as </a:t>
            </a:r>
            <a:r>
              <a:rPr lang="en-US" u="sng" dirty="0"/>
              <a:t>aspirin</a:t>
            </a:r>
            <a:r>
              <a:rPr lang="en-US" dirty="0"/>
              <a:t>.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1F677-B3E0-36DD-FFCC-A71CA3CA4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FF60D2-60FF-2E7E-E01F-C2A491870B80}"/>
              </a:ext>
            </a:extLst>
          </p:cNvPr>
          <p:cNvSpPr txBox="1"/>
          <p:nvPr/>
        </p:nvSpPr>
        <p:spPr>
          <a:xfrm>
            <a:off x="0" y="6352143"/>
            <a:ext cx="405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1: </a:t>
            </a:r>
            <a:r>
              <a:rPr lang="en-US" dirty="0" err="1"/>
              <a:t>Kralev</a:t>
            </a:r>
            <a:r>
              <a:rPr lang="en-US" dirty="0"/>
              <a:t> et al., 2011. </a:t>
            </a:r>
            <a:r>
              <a:rPr lang="en-US" dirty="0" err="1"/>
              <a:t>Plos</a:t>
            </a:r>
            <a:r>
              <a:rPr lang="en-US" dirty="0"/>
              <a:t> 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7B74BF-FB92-8FA2-C217-3E9789F9218F}"/>
              </a:ext>
            </a:extLst>
          </p:cNvPr>
          <p:cNvSpPr txBox="1"/>
          <p:nvPr/>
        </p:nvSpPr>
        <p:spPr>
          <a:xfrm>
            <a:off x="1155700" y="4210328"/>
            <a:ext cx="4584700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Anticoagulant (warfarin or </a:t>
            </a:r>
            <a:r>
              <a:rPr lang="en-US" b="1" dirty="0" err="1"/>
              <a:t>edoxaban</a:t>
            </a:r>
            <a:r>
              <a:rPr lang="en-US" b="1" dirty="0"/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06DF8D-032F-F131-1364-80B3CA99CD79}"/>
              </a:ext>
            </a:extLst>
          </p:cNvPr>
          <p:cNvSpPr txBox="1"/>
          <p:nvPr/>
        </p:nvSpPr>
        <p:spPr>
          <a:xfrm>
            <a:off x="6451602" y="4210328"/>
            <a:ext cx="4584700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Antiplatelet agent (aspirin)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34B78C-97C9-36FD-8B30-E97FC2C89583}"/>
              </a:ext>
            </a:extLst>
          </p:cNvPr>
          <p:cNvSpPr txBox="1"/>
          <p:nvPr/>
        </p:nvSpPr>
        <p:spPr>
          <a:xfrm>
            <a:off x="5740400" y="4210328"/>
            <a:ext cx="711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+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193A4E5-B5CA-76A4-FC45-95AECD5F6D62}"/>
              </a:ext>
            </a:extLst>
          </p:cNvPr>
          <p:cNvCxnSpPr/>
          <p:nvPr/>
        </p:nvCxnSpPr>
        <p:spPr>
          <a:xfrm>
            <a:off x="6096000" y="4800600"/>
            <a:ext cx="0" cy="5461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007C475-A6FE-6861-EE57-0359A5AE8A8D}"/>
              </a:ext>
            </a:extLst>
          </p:cNvPr>
          <p:cNvSpPr txBox="1"/>
          <p:nvPr/>
        </p:nvSpPr>
        <p:spPr>
          <a:xfrm>
            <a:off x="4648200" y="5525571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Major bleeding</a:t>
            </a:r>
          </a:p>
        </p:txBody>
      </p:sp>
    </p:spTree>
    <p:extLst>
      <p:ext uri="{BB962C8B-B14F-4D97-AF65-F5344CB8AC3E}">
        <p14:creationId xmlns:p14="http://schemas.microsoft.com/office/powerpoint/2010/main" val="279467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4D3C0-90C9-4F66-7AF7-206B5A142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0482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 significant fraction of patients in the ENGAGE AF-TIMI 48 trial were taking aspirin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03C78-942F-ABF9-D7C0-D445C03EA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924BDB8-ECC5-98DE-B0D3-07EF9E94A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890940"/>
              </p:ext>
            </p:extLst>
          </p:nvPr>
        </p:nvGraphicFramePr>
        <p:xfrm>
          <a:off x="1013131" y="1833701"/>
          <a:ext cx="10165738" cy="4151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8113">
                  <a:extLst>
                    <a:ext uri="{9D8B030D-6E8A-4147-A177-3AD203B41FA5}">
                      <a16:colId xmlns:a16="http://schemas.microsoft.com/office/drawing/2014/main" val="3651072528"/>
                    </a:ext>
                  </a:extLst>
                </a:gridCol>
                <a:gridCol w="2555875">
                  <a:extLst>
                    <a:ext uri="{9D8B030D-6E8A-4147-A177-3AD203B41FA5}">
                      <a16:colId xmlns:a16="http://schemas.microsoft.com/office/drawing/2014/main" val="3769036180"/>
                    </a:ext>
                  </a:extLst>
                </a:gridCol>
                <a:gridCol w="2555875">
                  <a:extLst>
                    <a:ext uri="{9D8B030D-6E8A-4147-A177-3AD203B41FA5}">
                      <a16:colId xmlns:a16="http://schemas.microsoft.com/office/drawing/2014/main" val="1000464496"/>
                    </a:ext>
                  </a:extLst>
                </a:gridCol>
                <a:gridCol w="2555875">
                  <a:extLst>
                    <a:ext uri="{9D8B030D-6E8A-4147-A177-3AD203B41FA5}">
                      <a16:colId xmlns:a16="http://schemas.microsoft.com/office/drawing/2014/main" val="3817838011"/>
                    </a:ext>
                  </a:extLst>
                </a:gridCol>
              </a:tblGrid>
              <a:tr h="5178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Landmark period</a:t>
                      </a:r>
                    </a:p>
                  </a:txBody>
                  <a:tcPr marL="103675" marR="103675" marT="51837" marB="51837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Total, n/N (%)</a:t>
                      </a:r>
                    </a:p>
                  </a:txBody>
                  <a:tcPr marL="103675" marR="103675" marT="51837" marB="51837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Warfarin, n/N (%)</a:t>
                      </a:r>
                    </a:p>
                  </a:txBody>
                  <a:tcPr marL="103675" marR="103675" marT="51837" marB="51837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Century Gothic" panose="020B0502020202020204" pitchFamily="34" charset="0"/>
                        </a:rPr>
                        <a:t>Edoxaban</a:t>
                      </a:r>
                      <a:r>
                        <a:rPr lang="en-US" sz="1800" dirty="0">
                          <a:latin typeface="Century Gothic" panose="020B0502020202020204" pitchFamily="34" charset="0"/>
                        </a:rPr>
                        <a:t>, n/N (%)</a:t>
                      </a:r>
                    </a:p>
                  </a:txBody>
                  <a:tcPr marL="103675" marR="103675" marT="51837" marB="51837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175163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Baseline</a:t>
                      </a:r>
                    </a:p>
                  </a:txBody>
                  <a:tcPr marL="103675" marR="103675" marT="51837" marB="5183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4161/14068 (29.6%)</a:t>
                      </a:r>
                    </a:p>
                  </a:txBody>
                  <a:tcPr marL="103675" marR="103675" marT="51837" marB="5183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2092/7034 (29.7%)</a:t>
                      </a:r>
                    </a:p>
                  </a:txBody>
                  <a:tcPr marL="103675" marR="103675" marT="51837" marB="5183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2070/7034 (29.4%)</a:t>
                      </a:r>
                    </a:p>
                  </a:txBody>
                  <a:tcPr marL="103675" marR="103675" marT="51837" marB="51837"/>
                </a:tc>
                <a:extLst>
                  <a:ext uri="{0D108BD9-81ED-4DB2-BD59-A6C34878D82A}">
                    <a16:rowId xmlns:a16="http://schemas.microsoft.com/office/drawing/2014/main" val="1248650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3 months</a:t>
                      </a:r>
                    </a:p>
                  </a:txBody>
                  <a:tcPr marL="103675" marR="103675" marT="51837" marB="5183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3036/13326 (22.9%)</a:t>
                      </a:r>
                    </a:p>
                  </a:txBody>
                  <a:tcPr marL="103675" marR="103675" marT="51837" marB="5183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1514/6641 (22.8%)</a:t>
                      </a:r>
                    </a:p>
                  </a:txBody>
                  <a:tcPr marL="103675" marR="103675" marT="51837" marB="5183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dirty="0">
                          <a:latin typeface="Century Gothic" panose="020B0502020202020204" pitchFamily="34" charset="0"/>
                        </a:rPr>
                        <a:t>1522/6595 (23.1%)</a:t>
                      </a:r>
                    </a:p>
                  </a:txBody>
                  <a:tcPr marL="103675" marR="103675" marT="51837" marB="51837"/>
                </a:tc>
                <a:extLst>
                  <a:ext uri="{0D108BD9-81ED-4DB2-BD59-A6C34878D82A}">
                    <a16:rowId xmlns:a16="http://schemas.microsoft.com/office/drawing/2014/main" val="1596016758"/>
                  </a:ext>
                </a:extLst>
              </a:tr>
              <a:tr h="52851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6 months</a:t>
                      </a:r>
                    </a:p>
                  </a:txBody>
                  <a:tcPr marL="103675" marR="103675" marT="51837" marB="51837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2853/12793 (22.3%)</a:t>
                      </a:r>
                      <a:endParaRPr lang="en-US" sz="1800" kern="100" dirty="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1422/6423 (22.1%)</a:t>
                      </a:r>
                      <a:endParaRPr lang="en-US" sz="1800" kern="100" dirty="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1431/6370 (22.5%)</a:t>
                      </a:r>
                      <a:endParaRPr lang="en-US" sz="1800" kern="10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extLst>
                  <a:ext uri="{0D108BD9-81ED-4DB2-BD59-A6C34878D82A}">
                    <a16:rowId xmlns:a16="http://schemas.microsoft.com/office/drawing/2014/main" val="4039889960"/>
                  </a:ext>
                </a:extLst>
              </a:tr>
              <a:tr h="52851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12 months</a:t>
                      </a:r>
                    </a:p>
                  </a:txBody>
                  <a:tcPr marL="103675" marR="103675" marT="51837" marB="51837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2794/12493 (22.4%)</a:t>
                      </a:r>
                      <a:endParaRPr lang="en-US" sz="1800" kern="10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1412/6250 (22.6%)</a:t>
                      </a:r>
                      <a:endParaRPr lang="en-US" sz="1800" kern="100" dirty="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1382/6243 (22.1%)</a:t>
                      </a:r>
                      <a:endParaRPr lang="en-US" sz="1800" kern="10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extLst>
                  <a:ext uri="{0D108BD9-81ED-4DB2-BD59-A6C34878D82A}">
                    <a16:rowId xmlns:a16="http://schemas.microsoft.com/office/drawing/2014/main" val="1434696199"/>
                  </a:ext>
                </a:extLst>
              </a:tr>
              <a:tr h="52851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18 months</a:t>
                      </a:r>
                    </a:p>
                  </a:txBody>
                  <a:tcPr marL="103675" marR="103675" marT="51837" marB="51837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2813/12268 (22.9%)</a:t>
                      </a:r>
                      <a:endParaRPr lang="en-US" sz="1800" kern="10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1399/6147 (22.8%)</a:t>
                      </a:r>
                      <a:endParaRPr lang="en-US" sz="1800" kern="100" dirty="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1414/6121 (23.1%)</a:t>
                      </a:r>
                      <a:endParaRPr lang="en-US" sz="1800" kern="10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extLst>
                  <a:ext uri="{0D108BD9-81ED-4DB2-BD59-A6C34878D82A}">
                    <a16:rowId xmlns:a16="http://schemas.microsoft.com/office/drawing/2014/main" val="3583353581"/>
                  </a:ext>
                </a:extLst>
              </a:tr>
              <a:tr h="52851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24 months</a:t>
                      </a:r>
                    </a:p>
                  </a:txBody>
                  <a:tcPr marL="103675" marR="103675" marT="51837" marB="51837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2720/12004 (22.7%)</a:t>
                      </a:r>
                      <a:endParaRPr lang="en-US" sz="1800" kern="10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1343/6002 (22.3%)</a:t>
                      </a:r>
                      <a:endParaRPr lang="en-US" sz="1800" kern="100" dirty="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1377/6002 (22.9%)</a:t>
                      </a:r>
                      <a:endParaRPr lang="en-US" sz="1800" kern="100" dirty="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extLst>
                  <a:ext uri="{0D108BD9-81ED-4DB2-BD59-A6C34878D82A}">
                    <a16:rowId xmlns:a16="http://schemas.microsoft.com/office/drawing/2014/main" val="1686021509"/>
                  </a:ext>
                </a:extLst>
              </a:tr>
              <a:tr h="52851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30 months</a:t>
                      </a:r>
                    </a:p>
                  </a:txBody>
                  <a:tcPr marL="103675" marR="103675" marT="51837" marB="51837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1981/8786 (22.5%)</a:t>
                      </a:r>
                      <a:endParaRPr lang="en-US" sz="1800" kern="10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1006/4392 (22.9%)</a:t>
                      </a:r>
                      <a:endParaRPr lang="en-US" sz="1800" kern="100" dirty="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tc>
                  <a:txBody>
                    <a:bodyPr/>
                    <a:lstStyle/>
                    <a:p>
                      <a:pPr marL="0" marR="0" algn="r" fontAlgn="b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975/4394 (22.2%)</a:t>
                      </a:r>
                      <a:endParaRPr lang="en-US" sz="1800" kern="100" dirty="0">
                        <a:effectLst/>
                        <a:latin typeface="Century Gothic" panose="020B0502020202020204" pitchFamily="34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7757" marR="77757" marT="0" marB="0"/>
                </a:tc>
                <a:extLst>
                  <a:ext uri="{0D108BD9-81ED-4DB2-BD59-A6C34878D82A}">
                    <a16:rowId xmlns:a16="http://schemas.microsoft.com/office/drawing/2014/main" val="3017422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412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EB496-52AC-69A8-5E6A-D70D4EDB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Study design	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67D17D-85A9-AE3A-7362-A4BC8E8F4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2ADCB8-9D71-EA81-E438-2640B1973F7C}"/>
              </a:ext>
            </a:extLst>
          </p:cNvPr>
          <p:cNvSpPr txBox="1"/>
          <p:nvPr/>
        </p:nvSpPr>
        <p:spPr>
          <a:xfrm>
            <a:off x="0" y="141667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/>
              <a:t>Goal</a:t>
            </a:r>
            <a:r>
              <a:rPr lang="en-US" sz="2400" dirty="0"/>
              <a:t>: compare efficacy and safety of </a:t>
            </a:r>
            <a:r>
              <a:rPr lang="en-US" sz="2400" dirty="0" err="1"/>
              <a:t>edoxaban</a:t>
            </a:r>
            <a:r>
              <a:rPr lang="en-US" sz="2400" dirty="0"/>
              <a:t> vs. warfarin </a:t>
            </a:r>
            <a:r>
              <a:rPr lang="en-US" sz="2400" b="1" u="sng" dirty="0"/>
              <a:t>in combination with aspirin</a:t>
            </a:r>
            <a:r>
              <a:rPr lang="en-US" sz="2400" dirty="0"/>
              <a:t> in AF patients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838F78-CBAD-3C21-99E3-7E7C34F20A8E}"/>
              </a:ext>
            </a:extLst>
          </p:cNvPr>
          <p:cNvSpPr/>
          <p:nvPr/>
        </p:nvSpPr>
        <p:spPr>
          <a:xfrm>
            <a:off x="812800" y="3352800"/>
            <a:ext cx="2286000" cy="9271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60 mg </a:t>
            </a:r>
            <a:r>
              <a:rPr lang="en-US" sz="2400" b="1" dirty="0" err="1"/>
              <a:t>edoxaban</a:t>
            </a:r>
            <a:endParaRPr lang="en-US" sz="24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64E22B-9AC3-256C-3405-50BBAD94EC2F}"/>
              </a:ext>
            </a:extLst>
          </p:cNvPr>
          <p:cNvSpPr/>
          <p:nvPr/>
        </p:nvSpPr>
        <p:spPr>
          <a:xfrm>
            <a:off x="3429000" y="3352800"/>
            <a:ext cx="2286000" cy="9271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warfarin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D2F21A-DBB6-BB4C-7DA9-A4F0EDBAFF10}"/>
              </a:ext>
            </a:extLst>
          </p:cNvPr>
          <p:cNvSpPr txBox="1"/>
          <p:nvPr/>
        </p:nvSpPr>
        <p:spPr>
          <a:xfrm>
            <a:off x="4000500" y="5156021"/>
            <a:ext cx="8191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1° Efficacy: stroke/SEE</a:t>
            </a:r>
          </a:p>
          <a:p>
            <a:r>
              <a:rPr lang="en-US" sz="2400" dirty="0"/>
              <a:t>1° Safety: major bleeding (per ISTH guidelines)   </a:t>
            </a:r>
          </a:p>
          <a:p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8669A4-04E8-42CB-FFB1-DB6852DD1A5A}"/>
              </a:ext>
            </a:extLst>
          </p:cNvPr>
          <p:cNvSpPr/>
          <p:nvPr/>
        </p:nvSpPr>
        <p:spPr>
          <a:xfrm>
            <a:off x="6426200" y="3352800"/>
            <a:ext cx="2286000" cy="9271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60 mg </a:t>
            </a:r>
            <a:r>
              <a:rPr lang="en-US" sz="2400" b="1" dirty="0" err="1"/>
              <a:t>edoxaban</a:t>
            </a:r>
            <a:endParaRPr lang="en-US" sz="24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B29CFD-A898-4D2B-DC1F-E18E85589076}"/>
              </a:ext>
            </a:extLst>
          </p:cNvPr>
          <p:cNvSpPr/>
          <p:nvPr/>
        </p:nvSpPr>
        <p:spPr>
          <a:xfrm>
            <a:off x="9042400" y="3352800"/>
            <a:ext cx="2286000" cy="9271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warfarin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4EE601-FE1A-8BBC-CE86-0371812F16F3}"/>
              </a:ext>
            </a:extLst>
          </p:cNvPr>
          <p:cNvSpPr txBox="1"/>
          <p:nvPr/>
        </p:nvSpPr>
        <p:spPr>
          <a:xfrm>
            <a:off x="812800" y="2779737"/>
            <a:ext cx="490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/>
              <a:t>No aspirin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7F9672-E5C7-3EEB-13F9-EEBE540C6233}"/>
              </a:ext>
            </a:extLst>
          </p:cNvPr>
          <p:cNvSpPr txBox="1"/>
          <p:nvPr/>
        </p:nvSpPr>
        <p:spPr>
          <a:xfrm>
            <a:off x="6426200" y="2779737"/>
            <a:ext cx="490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/>
              <a:t>Aspirin</a:t>
            </a:r>
          </a:p>
        </p:txBody>
      </p:sp>
    </p:spTree>
    <p:extLst>
      <p:ext uri="{BB962C8B-B14F-4D97-AF65-F5344CB8AC3E}">
        <p14:creationId xmlns:p14="http://schemas.microsoft.com/office/powerpoint/2010/main" val="995340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D6A77-E460-BAC0-F833-48D2F4ADB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17"/>
            <a:ext cx="12192000" cy="1325563"/>
          </a:xfrm>
        </p:spPr>
        <p:txBody>
          <a:bodyPr/>
          <a:lstStyle/>
          <a:p>
            <a:pPr algn="ctr"/>
            <a:r>
              <a:rPr lang="en-US" dirty="0" err="1"/>
              <a:t>Edoxaban</a:t>
            </a:r>
            <a:r>
              <a:rPr lang="en-US" dirty="0"/>
              <a:t> and warfarin exhibit similar efficacy when combined with aspirin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7A56BA8-4A03-38FD-E0AF-433592BB5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8</a:t>
            </a:fld>
            <a:endParaRPr lang="en-US"/>
          </a:p>
        </p:txBody>
      </p:sp>
      <p:pic>
        <p:nvPicPr>
          <p:cNvPr id="20" name="Picture 19" descr="A graph of a graph with numbers and a graph&#10;&#10;Description automatically generated with medium confidence">
            <a:extLst>
              <a:ext uri="{FF2B5EF4-FFF2-40B4-BE49-F238E27FC236}">
                <a16:creationId xmlns:a16="http://schemas.microsoft.com/office/drawing/2014/main" id="{48B86D50-7AE1-E106-C015-972B927C8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013" y="1595376"/>
            <a:ext cx="7856587" cy="47609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1ED1DD8-2B55-CAE4-AF7B-8021D19655A8}"/>
              </a:ext>
            </a:extLst>
          </p:cNvPr>
          <p:cNvSpPr/>
          <p:nvPr/>
        </p:nvSpPr>
        <p:spPr>
          <a:xfrm>
            <a:off x="1770013" y="2260600"/>
            <a:ext cx="7602587" cy="69850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ED7DD2-A8B6-0263-663F-7CBC5F16DEF1}"/>
              </a:ext>
            </a:extLst>
          </p:cNvPr>
          <p:cNvSpPr txBox="1"/>
          <p:nvPr/>
        </p:nvSpPr>
        <p:spPr>
          <a:xfrm>
            <a:off x="195213" y="2425184"/>
            <a:ext cx="157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1° Efficacy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643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6C090-F7AB-A82D-DED9-F01429126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pPr algn="ctr"/>
            <a:r>
              <a:rPr lang="en-US" dirty="0" err="1"/>
              <a:t>Edoxaban</a:t>
            </a:r>
            <a:r>
              <a:rPr lang="en-US" dirty="0"/>
              <a:t> causes fewer bleeding events than warfarin in combination with aspirin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836997B-68D0-93DE-143C-5322F3C1A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9</a:t>
            </a:fld>
            <a:endParaRPr lang="en-US"/>
          </a:p>
        </p:txBody>
      </p:sp>
      <p:pic>
        <p:nvPicPr>
          <p:cNvPr id="15" name="Picture 14" descr="A graph of a patient's bleeding&#10;&#10;Description automatically generated with medium confidence">
            <a:extLst>
              <a:ext uri="{FF2B5EF4-FFF2-40B4-BE49-F238E27FC236}">
                <a16:creationId xmlns:a16="http://schemas.microsoft.com/office/drawing/2014/main" id="{57BC8F68-7B60-6E53-D0A1-7F714BE9E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425" y="1523016"/>
            <a:ext cx="7451150" cy="501589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F886A4-47F4-F2F7-B903-81E0A8F49701}"/>
              </a:ext>
            </a:extLst>
          </p:cNvPr>
          <p:cNvSpPr/>
          <p:nvPr/>
        </p:nvSpPr>
        <p:spPr>
          <a:xfrm>
            <a:off x="2218988" y="2209800"/>
            <a:ext cx="7602587" cy="69850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5A495E-FCD7-DBF9-673D-DC1989217751}"/>
              </a:ext>
            </a:extLst>
          </p:cNvPr>
          <p:cNvSpPr/>
          <p:nvPr/>
        </p:nvSpPr>
        <p:spPr>
          <a:xfrm>
            <a:off x="2218988" y="5219700"/>
            <a:ext cx="7602587" cy="57150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157B79-5143-94CF-A4B1-E40A82CFC80B}"/>
              </a:ext>
            </a:extLst>
          </p:cNvPr>
          <p:cNvSpPr txBox="1"/>
          <p:nvPr/>
        </p:nvSpPr>
        <p:spPr>
          <a:xfrm>
            <a:off x="719907" y="2374384"/>
            <a:ext cx="157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1°Safety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324496-F8BF-DDD7-7C49-3D1C232F3066}"/>
              </a:ext>
            </a:extLst>
          </p:cNvPr>
          <p:cNvSpPr txBox="1"/>
          <p:nvPr/>
        </p:nvSpPr>
        <p:spPr>
          <a:xfrm>
            <a:off x="719907" y="5320784"/>
            <a:ext cx="157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1° </a:t>
            </a:r>
            <a:r>
              <a:rPr lang="en-US" b="1" dirty="0">
                <a:solidFill>
                  <a:schemeClr val="accent2"/>
                </a:solidFill>
              </a:rPr>
              <a:t>Clinical</a:t>
            </a:r>
          </a:p>
        </p:txBody>
      </p:sp>
    </p:spTree>
    <p:extLst>
      <p:ext uri="{BB962C8B-B14F-4D97-AF65-F5344CB8AC3E}">
        <p14:creationId xmlns:p14="http://schemas.microsoft.com/office/powerpoint/2010/main" val="3148910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2BD93-F460-6890-32C8-5C2369F1C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Conclusions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FA039-A2E9-2B42-DD00-5F5F7CC8D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Edoxaban</a:t>
            </a:r>
            <a:r>
              <a:rPr lang="en-US" dirty="0"/>
              <a:t> and warfarin are similarly effective at preventing stroke/SEE with or without aspirin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Edoxaban</a:t>
            </a:r>
            <a:r>
              <a:rPr lang="en-US" dirty="0"/>
              <a:t> reduces major bleeding risk compared to warfarin with or without aspirin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Edoxaban</a:t>
            </a:r>
            <a:r>
              <a:rPr lang="en-US" dirty="0"/>
              <a:t> may be a safer alternative to warfarin for patients also taking aspirin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4C3987-0985-83BB-503D-3E875EF50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F35AA-6DC8-F445-9307-322CF53FBF6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7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4106</TotalTime>
  <Words>503</Words>
  <Application>Microsoft Macintosh PowerPoint</Application>
  <PresentationFormat>Widescreen</PresentationFormat>
  <Paragraphs>106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Century Gothic</vt:lpstr>
      <vt:lpstr>Office Theme</vt:lpstr>
      <vt:lpstr>Efficacy and safety of edoxaban vs. warfarin in combination with aspirin in atrial fibrillation patients: Analysis from the ENGAGE AF-TIMI 48 trial</vt:lpstr>
      <vt:lpstr>Management of atrial fibrillation (AF)</vt:lpstr>
      <vt:lpstr>Edoxaban is a promising potential alternative </vt:lpstr>
      <vt:lpstr>ENGAGE AF-TIMI 48 trial  </vt:lpstr>
      <vt:lpstr>CAD and other comorbidities are common in AF patients</vt:lpstr>
      <vt:lpstr>A significant fraction of patients in the ENGAGE AF-TIMI 48 trial were taking aspirin</vt:lpstr>
      <vt:lpstr>Study design </vt:lpstr>
      <vt:lpstr>Edoxaban and warfarin exhibit similar efficacy when combined with aspirin</vt:lpstr>
      <vt:lpstr>Edoxaban causes fewer bleeding events than warfarin in combination with aspirin</vt:lpstr>
      <vt:lpstr>Conclusions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Efficacy and safety of edoxaban vs warfarin in combination with aspirin in AF patients</dc:title>
  <dc:creator>Tyler J Butsch</dc:creator>
  <cp:lastModifiedBy>Tyler Butsch</cp:lastModifiedBy>
  <cp:revision>9</cp:revision>
  <dcterms:created xsi:type="dcterms:W3CDTF">2024-05-26T19:47:00Z</dcterms:created>
  <dcterms:modified xsi:type="dcterms:W3CDTF">2024-05-29T16:13:26Z</dcterms:modified>
</cp:coreProperties>
</file>